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42" r:id="rId5"/>
    <p:sldId id="384" r:id="rId6"/>
    <p:sldId id="387" r:id="rId7"/>
    <p:sldId id="388" r:id="rId8"/>
    <p:sldId id="389" r:id="rId9"/>
    <p:sldId id="385" r:id="rId10"/>
    <p:sldId id="390" r:id="rId11"/>
    <p:sldId id="386" r:id="rId12"/>
    <p:sldId id="391" r:id="rId13"/>
    <p:sldId id="392" r:id="rId14"/>
    <p:sldId id="393" r:id="rId15"/>
    <p:sldId id="394" r:id="rId16"/>
    <p:sldId id="395" r:id="rId17"/>
    <p:sldId id="396" r:id="rId18"/>
    <p:sldId id="38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704C6D1-F5B2-4EF5-A92D-F6E7D216B5BC}">
          <p14:sldIdLst>
            <p14:sldId id="342"/>
            <p14:sldId id="384"/>
            <p14:sldId id="387"/>
            <p14:sldId id="388"/>
            <p14:sldId id="389"/>
            <p14:sldId id="385"/>
            <p14:sldId id="390"/>
          </p14:sldIdLst>
        </p14:section>
        <p14:section name="Phase A: Archi Vision" id="{8847A70F-5E11-44A7-9981-2266461FEBEF}">
          <p14:sldIdLst>
            <p14:sldId id="386"/>
            <p14:sldId id="391"/>
            <p14:sldId id="392"/>
            <p14:sldId id="393"/>
            <p14:sldId id="394"/>
            <p14:sldId id="395"/>
          </p14:sldIdLst>
        </p14:section>
        <p14:section name="Phase B: Business Architecture" id="{0AEEA379-7622-47C3-8671-E7A6A25F6B1A}">
          <p14:sldIdLst>
            <p14:sldId id="396"/>
          </p14:sldIdLst>
        </p14:section>
        <p14:section name="Cover Page" id="{84555F72-2264-44B2-802D-6CA29A0B7002}">
          <p14:sldIdLst>
            <p14:sldId id="38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BFE"/>
    <a:srgbClr val="00000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91995" autoAdjust="0"/>
  </p:normalViewPr>
  <p:slideViewPr>
    <p:cSldViewPr snapToGrid="0" snapToObjects="1" showGuides="1">
      <p:cViewPr varScale="1">
        <p:scale>
          <a:sx n="45" d="100"/>
          <a:sy n="45" d="100"/>
        </p:scale>
        <p:origin x="96" y="105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2/15/2025</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2/15/2025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294A2-7F26-1F10-2862-A5003F5292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9461A8-0559-3CC7-73EF-CB99F49036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C1027A-B2DD-436D-A866-11463F088A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E73AA8C-BC0A-FBF6-0C68-373CEC26F3E7}"/>
              </a:ext>
            </a:extLst>
          </p:cNvPr>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20245178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endParaRPr lang="en-US" dirty="0"/>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endParaRPr lang="en-US" dirty="0"/>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yasenstar/ArchiMate_ArchiSurance"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4109884"/>
            <a:ext cx="12191998" cy="1740801"/>
          </a:xfrm>
        </p:spPr>
        <p:txBody>
          <a:bodyPr anchor="b"/>
          <a:lstStyle/>
          <a:p>
            <a:r>
              <a:rPr lang="en-US" cap="none" dirty="0"/>
              <a:t>Archi Modeling in ArchiSurance</a:t>
            </a:r>
          </a:p>
        </p:txBody>
      </p:sp>
      <p:pic>
        <p:nvPicPr>
          <p:cNvPr id="2" name="Picture 1">
            <a:extLst>
              <a:ext uri="{FF2B5EF4-FFF2-40B4-BE49-F238E27FC236}">
                <a16:creationId xmlns:a16="http://schemas.microsoft.com/office/drawing/2014/main" id="{9648FE0C-7D42-2B62-5A8E-090AABE68A4F}"/>
              </a:ext>
            </a:extLst>
          </p:cNvPr>
          <p:cNvPicPr>
            <a:picLocks noChangeAspect="1"/>
          </p:cNvPicPr>
          <p:nvPr/>
        </p:nvPicPr>
        <p:blipFill>
          <a:blip r:embed="rId3"/>
          <a:stretch>
            <a:fillRect/>
          </a:stretch>
        </p:blipFill>
        <p:spPr>
          <a:xfrm>
            <a:off x="3411351" y="496349"/>
            <a:ext cx="5327736" cy="3554361"/>
          </a:xfrm>
          <a:prstGeom prst="rect">
            <a:avLst/>
          </a:prstGeom>
          <a:ln>
            <a:noFill/>
          </a:ln>
          <a:effectLst>
            <a:softEdge rad="112500"/>
          </a:effectLst>
        </p:spPr>
      </p:pic>
      <p:pic>
        <p:nvPicPr>
          <p:cNvPr id="5" name="Picture 4">
            <a:extLst>
              <a:ext uri="{FF2B5EF4-FFF2-40B4-BE49-F238E27FC236}">
                <a16:creationId xmlns:a16="http://schemas.microsoft.com/office/drawing/2014/main" id="{8C14C8A0-7EB6-6B83-6629-06A1D5554FAB}"/>
              </a:ext>
            </a:extLst>
          </p:cNvPr>
          <p:cNvPicPr>
            <a:picLocks noChangeAspect="1"/>
          </p:cNvPicPr>
          <p:nvPr/>
        </p:nvPicPr>
        <p:blipFill>
          <a:blip r:embed="rId4"/>
          <a:stretch>
            <a:fillRect/>
          </a:stretch>
        </p:blipFill>
        <p:spPr>
          <a:xfrm>
            <a:off x="7880150" y="403439"/>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0D57654-3309-75D6-D2CB-7542A4CCD945}"/>
              </a:ext>
            </a:extLst>
          </p:cNvPr>
          <p:cNvPicPr>
            <a:picLocks noChangeAspect="1"/>
          </p:cNvPicPr>
          <p:nvPr/>
        </p:nvPicPr>
        <p:blipFill>
          <a:blip r:embed="rId5"/>
          <a:stretch>
            <a:fillRect/>
          </a:stretch>
        </p:blipFill>
        <p:spPr>
          <a:xfrm>
            <a:off x="2127163" y="437175"/>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817189-518A-7551-7D19-49042AAEF74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A618474-6DB3-C1AC-51B9-63745ACFA696}"/>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Principles View</a:t>
            </a:r>
            <a:endParaRPr lang="en-US" cap="none" dirty="0"/>
          </a:p>
        </p:txBody>
      </p:sp>
      <p:sp>
        <p:nvSpPr>
          <p:cNvPr id="9" name="TextBox 8">
            <a:extLst>
              <a:ext uri="{FF2B5EF4-FFF2-40B4-BE49-F238E27FC236}">
                <a16:creationId xmlns:a16="http://schemas.microsoft.com/office/drawing/2014/main" id="{749C40D3-D21C-54DC-A44B-DD26453BC502}"/>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005</a:t>
            </a:r>
          </a:p>
        </p:txBody>
      </p:sp>
      <p:pic>
        <p:nvPicPr>
          <p:cNvPr id="12" name="Picture 11">
            <a:extLst>
              <a:ext uri="{FF2B5EF4-FFF2-40B4-BE49-F238E27FC236}">
                <a16:creationId xmlns:a16="http://schemas.microsoft.com/office/drawing/2014/main" id="{490F803F-D505-D47F-FCF8-CE0C92CD0695}"/>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DEC9432C-1699-9674-353B-4F35685EAED2}"/>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BF3AABC-A117-1B55-EE8E-BB5EFBEE740A}"/>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02922DC-F702-31BB-9FE4-C1C38C76C403}"/>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4070C7A4-986B-146B-5AA2-33D90B71BBBF}"/>
              </a:ext>
            </a:extLst>
          </p:cNvPr>
          <p:cNvPicPr>
            <a:picLocks noChangeAspect="1"/>
          </p:cNvPicPr>
          <p:nvPr/>
        </p:nvPicPr>
        <p:blipFill>
          <a:blip r:embed="rId5"/>
          <a:stretch>
            <a:fillRect/>
          </a:stretch>
        </p:blipFill>
        <p:spPr>
          <a:xfrm>
            <a:off x="1910080" y="2068266"/>
            <a:ext cx="7594502" cy="4415482"/>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EC9E2D15-CBA9-0CB1-03E4-F016A80B6C80}"/>
              </a:ext>
            </a:extLst>
          </p:cNvPr>
          <p:cNvPicPr>
            <a:picLocks noChangeAspect="1"/>
          </p:cNvPicPr>
          <p:nvPr/>
        </p:nvPicPr>
        <p:blipFill>
          <a:blip r:embed="rId6"/>
          <a:stretch>
            <a:fillRect/>
          </a:stretch>
        </p:blipFill>
        <p:spPr>
          <a:xfrm>
            <a:off x="4039082" y="3253792"/>
            <a:ext cx="6735115" cy="301984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050131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DBA03-5136-C9E4-B065-9ECA7176EC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D58207E-C4E1-44BD-DD75-E475684855FD}"/>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Goal Refinement View for Rationalization Strategy</a:t>
            </a:r>
            <a:endParaRPr lang="en-US" cap="none" dirty="0"/>
          </a:p>
        </p:txBody>
      </p:sp>
      <p:sp>
        <p:nvSpPr>
          <p:cNvPr id="9" name="TextBox 8">
            <a:extLst>
              <a:ext uri="{FF2B5EF4-FFF2-40B4-BE49-F238E27FC236}">
                <a16:creationId xmlns:a16="http://schemas.microsoft.com/office/drawing/2014/main" id="{A98F2DD1-F09F-7DDD-4188-34F988C1C8A7}"/>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006</a:t>
            </a:r>
          </a:p>
        </p:txBody>
      </p:sp>
      <p:pic>
        <p:nvPicPr>
          <p:cNvPr id="12" name="Picture 11">
            <a:extLst>
              <a:ext uri="{FF2B5EF4-FFF2-40B4-BE49-F238E27FC236}">
                <a16:creationId xmlns:a16="http://schemas.microsoft.com/office/drawing/2014/main" id="{51306394-286A-7D02-8F83-20F3B16E7D94}"/>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78D41AB7-69E1-29B7-C706-C487229CDDE1}"/>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6DCF9DC4-EA4A-3C1D-68C3-4ABE27F7C95F}"/>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D8841894-E93F-6EBB-BFE1-DF9931D78444}"/>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98D34C89-6C11-A911-E9D8-356179871059}"/>
              </a:ext>
            </a:extLst>
          </p:cNvPr>
          <p:cNvPicPr>
            <a:picLocks noChangeAspect="1"/>
          </p:cNvPicPr>
          <p:nvPr/>
        </p:nvPicPr>
        <p:blipFill>
          <a:blip r:embed="rId5"/>
          <a:stretch>
            <a:fillRect/>
          </a:stretch>
        </p:blipFill>
        <p:spPr>
          <a:xfrm>
            <a:off x="2005523" y="2057498"/>
            <a:ext cx="7602664" cy="4437017"/>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2BC94A66-A140-A4BA-1DCE-CC7A4B6E51FF}"/>
              </a:ext>
            </a:extLst>
          </p:cNvPr>
          <p:cNvPicPr>
            <a:picLocks noChangeAspect="1"/>
          </p:cNvPicPr>
          <p:nvPr/>
        </p:nvPicPr>
        <p:blipFill>
          <a:blip r:embed="rId6"/>
          <a:stretch>
            <a:fillRect/>
          </a:stretch>
        </p:blipFill>
        <p:spPr>
          <a:xfrm>
            <a:off x="6044292" y="3566317"/>
            <a:ext cx="3793188" cy="323818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355141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0465D-2496-9028-CD6B-AB7CF3A72EA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303DA4D-60C0-6214-2F66-ECCA5AB2B5EC}"/>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Strategy View for Digital Customer Intimacy Strategy</a:t>
            </a:r>
            <a:endParaRPr lang="en-US" cap="none" dirty="0"/>
          </a:p>
        </p:txBody>
      </p:sp>
      <p:sp>
        <p:nvSpPr>
          <p:cNvPr id="9" name="TextBox 8">
            <a:extLst>
              <a:ext uri="{FF2B5EF4-FFF2-40B4-BE49-F238E27FC236}">
                <a16:creationId xmlns:a16="http://schemas.microsoft.com/office/drawing/2014/main" id="{1A631CF3-6A58-73C7-7D51-87AC9AAFC5E9}"/>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007</a:t>
            </a:r>
          </a:p>
        </p:txBody>
      </p:sp>
      <p:pic>
        <p:nvPicPr>
          <p:cNvPr id="12" name="Picture 11">
            <a:extLst>
              <a:ext uri="{FF2B5EF4-FFF2-40B4-BE49-F238E27FC236}">
                <a16:creationId xmlns:a16="http://schemas.microsoft.com/office/drawing/2014/main" id="{BECC42A2-131A-7602-53B5-0AED48133BC7}"/>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3B70FC04-93BC-13C9-0DCD-CA972B28F4D5}"/>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6875FAAE-9A4B-EBA8-9847-09E2FB316B4B}"/>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9FBD1DF-CC3D-EECB-62CB-DC739506039B}"/>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AD7907D4-A33C-6A31-D3FC-D0959063B6EE}"/>
              </a:ext>
            </a:extLst>
          </p:cNvPr>
          <p:cNvPicPr>
            <a:picLocks noChangeAspect="1"/>
          </p:cNvPicPr>
          <p:nvPr/>
        </p:nvPicPr>
        <p:blipFill>
          <a:blip r:embed="rId5"/>
          <a:stretch>
            <a:fillRect/>
          </a:stretch>
        </p:blipFill>
        <p:spPr>
          <a:xfrm>
            <a:off x="1871192" y="2092560"/>
            <a:ext cx="9626010" cy="434888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67E9845E-9A93-B8EF-6DA6-1737B33A95B5}"/>
              </a:ext>
            </a:extLst>
          </p:cNvPr>
          <p:cNvPicPr>
            <a:picLocks noChangeAspect="1"/>
          </p:cNvPicPr>
          <p:nvPr/>
        </p:nvPicPr>
        <p:blipFill>
          <a:blip r:embed="rId6"/>
          <a:stretch>
            <a:fillRect/>
          </a:stretch>
        </p:blipFill>
        <p:spPr>
          <a:xfrm>
            <a:off x="7188107" y="3115542"/>
            <a:ext cx="3606983" cy="34986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297950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46503-1434-BC52-2A82-D498CCA78F6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F612E32-0E6E-C740-74E8-A76E7609A1BE}"/>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Solution Concept View</a:t>
            </a:r>
            <a:endParaRPr lang="en-US" cap="none" dirty="0"/>
          </a:p>
        </p:txBody>
      </p:sp>
      <p:sp>
        <p:nvSpPr>
          <p:cNvPr id="9" name="TextBox 8">
            <a:extLst>
              <a:ext uri="{FF2B5EF4-FFF2-40B4-BE49-F238E27FC236}">
                <a16:creationId xmlns:a16="http://schemas.microsoft.com/office/drawing/2014/main" id="{189E8B85-4BAB-604C-5C35-2F2B3A5BC35C}"/>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008</a:t>
            </a:r>
          </a:p>
        </p:txBody>
      </p:sp>
      <p:pic>
        <p:nvPicPr>
          <p:cNvPr id="12" name="Picture 11">
            <a:extLst>
              <a:ext uri="{FF2B5EF4-FFF2-40B4-BE49-F238E27FC236}">
                <a16:creationId xmlns:a16="http://schemas.microsoft.com/office/drawing/2014/main" id="{076A249F-E06D-8FF3-C590-D946B657CFF0}"/>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24DF6505-2772-1562-2896-09B3B27E3084}"/>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1C82D1DB-9B38-AE5B-2C68-11815FFF6C12}"/>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1D7AA905-31AD-5BF1-FE1C-DC5CE4F0029B}"/>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EEEB0788-D622-C740-BF71-D248BB549616}"/>
              </a:ext>
            </a:extLst>
          </p:cNvPr>
          <p:cNvPicPr>
            <a:picLocks noChangeAspect="1"/>
          </p:cNvPicPr>
          <p:nvPr/>
        </p:nvPicPr>
        <p:blipFill>
          <a:blip r:embed="rId5"/>
          <a:stretch>
            <a:fillRect/>
          </a:stretch>
        </p:blipFill>
        <p:spPr>
          <a:xfrm>
            <a:off x="1889760" y="2110503"/>
            <a:ext cx="9133840" cy="4183162"/>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676F48AA-F6B5-E13A-8CAA-FA2B139B953F}"/>
              </a:ext>
            </a:extLst>
          </p:cNvPr>
          <p:cNvPicPr>
            <a:picLocks noChangeAspect="1"/>
          </p:cNvPicPr>
          <p:nvPr/>
        </p:nvPicPr>
        <p:blipFill>
          <a:blip r:embed="rId6"/>
          <a:stretch>
            <a:fillRect/>
          </a:stretch>
        </p:blipFill>
        <p:spPr>
          <a:xfrm>
            <a:off x="5998333" y="3429000"/>
            <a:ext cx="5223721" cy="292813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134910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C9DD9-D6CC-A72F-469A-1698A3A7FF7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B4E68B9-1440-A136-8D38-4BFF9740D2F0}"/>
              </a:ext>
            </a:extLst>
          </p:cNvPr>
          <p:cNvSpPr>
            <a:spLocks noGrp="1"/>
          </p:cNvSpPr>
          <p:nvPr>
            <p:ph type="title"/>
          </p:nvPr>
        </p:nvSpPr>
        <p:spPr>
          <a:xfrm>
            <a:off x="2005523" y="584362"/>
            <a:ext cx="9345448" cy="1200329"/>
          </a:xfrm>
        </p:spPr>
        <p:txBody>
          <a:bodyPr anchor="t"/>
          <a:lstStyle/>
          <a:p>
            <a:r>
              <a:rPr lang="en-US" altLang="zh-CN" cap="none" dirty="0"/>
              <a:t>Phase B: Business Architecture</a:t>
            </a:r>
            <a:br>
              <a:rPr lang="en-US" altLang="zh-CN" cap="none" dirty="0"/>
            </a:br>
            <a:r>
              <a:rPr lang="en-US" altLang="zh-CN" cap="none" dirty="0"/>
              <a:t>- Organization View</a:t>
            </a:r>
            <a:endParaRPr lang="en-US" cap="none" dirty="0"/>
          </a:p>
        </p:txBody>
      </p:sp>
      <p:sp>
        <p:nvSpPr>
          <p:cNvPr id="9" name="TextBox 8">
            <a:extLst>
              <a:ext uri="{FF2B5EF4-FFF2-40B4-BE49-F238E27FC236}">
                <a16:creationId xmlns:a16="http://schemas.microsoft.com/office/drawing/2014/main" id="{10747592-CA3A-BFF1-426B-859C7951D859}"/>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009</a:t>
            </a:r>
          </a:p>
        </p:txBody>
      </p:sp>
      <p:pic>
        <p:nvPicPr>
          <p:cNvPr id="12" name="Picture 11">
            <a:extLst>
              <a:ext uri="{FF2B5EF4-FFF2-40B4-BE49-F238E27FC236}">
                <a16:creationId xmlns:a16="http://schemas.microsoft.com/office/drawing/2014/main" id="{A949D38A-2AAE-6F56-B163-003E91D9D3BE}"/>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0DC94B06-7B9B-734D-8AD7-56CCBB586A16}"/>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27CE8B6-9426-DE6B-73C6-393E2F6A8E92}"/>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98AD8469-D5A1-62C3-7DC5-050DB495B91C}"/>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6" name="Picture 5">
            <a:extLst>
              <a:ext uri="{FF2B5EF4-FFF2-40B4-BE49-F238E27FC236}">
                <a16:creationId xmlns:a16="http://schemas.microsoft.com/office/drawing/2014/main" id="{6641BEF0-C156-7415-740A-31CD0E31C737}"/>
              </a:ext>
            </a:extLst>
          </p:cNvPr>
          <p:cNvPicPr>
            <a:picLocks noChangeAspect="1"/>
          </p:cNvPicPr>
          <p:nvPr/>
        </p:nvPicPr>
        <p:blipFill>
          <a:blip r:embed="rId5"/>
          <a:stretch>
            <a:fillRect/>
          </a:stretch>
        </p:blipFill>
        <p:spPr>
          <a:xfrm>
            <a:off x="1849120" y="2054905"/>
            <a:ext cx="7171685" cy="4442204"/>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0B28E5C5-6C57-F00B-F79E-A260947F7A08}"/>
              </a:ext>
            </a:extLst>
          </p:cNvPr>
          <p:cNvPicPr>
            <a:picLocks noChangeAspect="1"/>
          </p:cNvPicPr>
          <p:nvPr/>
        </p:nvPicPr>
        <p:blipFill>
          <a:blip r:embed="rId6"/>
          <a:stretch>
            <a:fillRect/>
          </a:stretch>
        </p:blipFill>
        <p:spPr>
          <a:xfrm>
            <a:off x="4033520" y="3699574"/>
            <a:ext cx="6840062" cy="274747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876852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2D29-B5AA-070F-FDDE-F8041E966AD7}"/>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AF2B98C7-A6E7-3E1A-1B2F-827AA66F4EF8}"/>
              </a:ext>
            </a:extLst>
          </p:cNvPr>
          <p:cNvPicPr>
            <a:picLocks noChangeAspect="1"/>
          </p:cNvPicPr>
          <p:nvPr/>
        </p:nvPicPr>
        <p:blipFill>
          <a:blip r:embed="rId3"/>
          <a:stretch>
            <a:fillRect/>
          </a:stretch>
        </p:blipFill>
        <p:spPr>
          <a:xfrm>
            <a:off x="375553" y="390701"/>
            <a:ext cx="11436831" cy="6086776"/>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92EFA96E-AD1B-7C8F-81E8-E021069F3A86}"/>
              </a:ext>
            </a:extLst>
          </p:cNvPr>
          <p:cNvPicPr>
            <a:picLocks noChangeAspect="1"/>
          </p:cNvPicPr>
          <p:nvPr/>
        </p:nvPicPr>
        <p:blipFill>
          <a:blip r:embed="rId4"/>
          <a:stretch>
            <a:fillRect/>
          </a:stretch>
        </p:blipFill>
        <p:spPr>
          <a:xfrm>
            <a:off x="3585917" y="1795072"/>
            <a:ext cx="4681089" cy="2947342"/>
          </a:xfrm>
          <a:prstGeom prst="rect">
            <a:avLst/>
          </a:prstGeom>
          <a:ln>
            <a:noFill/>
          </a:ln>
          <a:effectLst>
            <a:softEdge rad="112500"/>
          </a:effectLst>
        </p:spPr>
      </p:pic>
      <p:pic>
        <p:nvPicPr>
          <p:cNvPr id="5" name="Picture 4">
            <a:extLst>
              <a:ext uri="{FF2B5EF4-FFF2-40B4-BE49-F238E27FC236}">
                <a16:creationId xmlns:a16="http://schemas.microsoft.com/office/drawing/2014/main" id="{5991D4F8-ABA2-4CD4-B5CF-C83458983774}"/>
              </a:ext>
            </a:extLst>
          </p:cNvPr>
          <p:cNvPicPr>
            <a:picLocks noChangeAspect="1"/>
          </p:cNvPicPr>
          <p:nvPr/>
        </p:nvPicPr>
        <p:blipFill>
          <a:blip r:embed="rId5"/>
          <a:stretch>
            <a:fillRect/>
          </a:stretch>
        </p:blipFill>
        <p:spPr>
          <a:xfrm>
            <a:off x="7627101" y="1017638"/>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A24093F-5839-82D8-4C25-6723F9DDED9C}"/>
              </a:ext>
            </a:extLst>
          </p:cNvPr>
          <p:cNvPicPr>
            <a:picLocks noChangeAspect="1"/>
          </p:cNvPicPr>
          <p:nvPr/>
        </p:nvPicPr>
        <p:blipFill>
          <a:blip r:embed="rId6"/>
          <a:stretch>
            <a:fillRect/>
          </a:stretch>
        </p:blipFill>
        <p:spPr>
          <a:xfrm>
            <a:off x="2514354" y="1017639"/>
            <a:ext cx="2143125" cy="21431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88230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F01E17-0CE5-BB6C-942A-F0CF2C728D34}"/>
              </a:ext>
            </a:extLst>
          </p:cNvPr>
          <p:cNvSpPr>
            <a:spLocks noGrp="1"/>
          </p:cNvSpPr>
          <p:nvPr>
            <p:ph type="title"/>
          </p:nvPr>
        </p:nvSpPr>
        <p:spPr>
          <a:xfrm>
            <a:off x="2005523" y="643842"/>
            <a:ext cx="9345448" cy="1140849"/>
          </a:xfrm>
        </p:spPr>
        <p:txBody>
          <a:bodyPr anchor="t"/>
          <a:lstStyle/>
          <a:p>
            <a:r>
              <a:rPr lang="en-US" altLang="zh-CN" cap="none" dirty="0"/>
              <a:t>Opening and Course Introduction</a:t>
            </a:r>
            <a:endParaRPr lang="en-US" cap="none" dirty="0"/>
          </a:p>
        </p:txBody>
      </p:sp>
      <p:sp>
        <p:nvSpPr>
          <p:cNvPr id="9" name="TextBox 8">
            <a:extLst>
              <a:ext uri="{FF2B5EF4-FFF2-40B4-BE49-F238E27FC236}">
                <a16:creationId xmlns:a16="http://schemas.microsoft.com/office/drawing/2014/main" id="{77139E4F-105C-EE6D-5DD8-1CDF7A5BF1CC}"/>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001</a:t>
            </a:r>
          </a:p>
        </p:txBody>
      </p:sp>
      <p:pic>
        <p:nvPicPr>
          <p:cNvPr id="11" name="Picture 10">
            <a:extLst>
              <a:ext uri="{FF2B5EF4-FFF2-40B4-BE49-F238E27FC236}">
                <a16:creationId xmlns:a16="http://schemas.microsoft.com/office/drawing/2014/main" id="{B25A26CA-8FE5-E482-9E65-7B12C721ED50}"/>
              </a:ext>
            </a:extLst>
          </p:cNvPr>
          <p:cNvPicPr>
            <a:picLocks noChangeAspect="1"/>
          </p:cNvPicPr>
          <p:nvPr/>
        </p:nvPicPr>
        <p:blipFill>
          <a:blip r:embed="rId2"/>
          <a:stretch>
            <a:fillRect/>
          </a:stretch>
        </p:blipFill>
        <p:spPr>
          <a:xfrm>
            <a:off x="1925291" y="2125843"/>
            <a:ext cx="7565311" cy="4296221"/>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08389B22-09EA-DAF3-DA31-4EB1EBDA157A}"/>
              </a:ext>
            </a:extLst>
          </p:cNvPr>
          <p:cNvPicPr>
            <a:picLocks noChangeAspect="1"/>
          </p:cNvPicPr>
          <p:nvPr/>
        </p:nvPicPr>
        <p:blipFill>
          <a:blip r:embed="rId3"/>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3EBE1297-2EF3-CF0B-8548-2333CA3F50A1}"/>
              </a:ext>
            </a:extLst>
          </p:cNvPr>
          <p:cNvPicPr>
            <a:picLocks noChangeAspect="1"/>
          </p:cNvPicPr>
          <p:nvPr/>
        </p:nvPicPr>
        <p:blipFill>
          <a:blip r:embed="rId4"/>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2DCDBC4D-27A6-A9C9-998E-0297E1907650}"/>
              </a:ext>
            </a:extLst>
          </p:cNvPr>
          <p:cNvPicPr>
            <a:picLocks noChangeAspect="1"/>
          </p:cNvPicPr>
          <p:nvPr/>
        </p:nvPicPr>
        <p:blipFill>
          <a:blip r:embed="rId5"/>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Box 14">
            <a:extLst>
              <a:ext uri="{FF2B5EF4-FFF2-40B4-BE49-F238E27FC236}">
                <a16:creationId xmlns:a16="http://schemas.microsoft.com/office/drawing/2014/main" id="{AA579BFF-474C-3305-E700-043C67F3A139}"/>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spTree>
    <p:extLst>
      <p:ext uri="{BB962C8B-B14F-4D97-AF65-F5344CB8AC3E}">
        <p14:creationId xmlns:p14="http://schemas.microsoft.com/office/powerpoint/2010/main" val="232118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8B918-B981-8CB6-E0B4-3C93427E38AF}"/>
              </a:ext>
            </a:extLst>
          </p:cNvPr>
          <p:cNvSpPr>
            <a:spLocks noGrp="1"/>
          </p:cNvSpPr>
          <p:nvPr>
            <p:ph type="title"/>
          </p:nvPr>
        </p:nvSpPr>
        <p:spPr/>
        <p:txBody>
          <a:bodyPr/>
          <a:lstStyle/>
          <a:p>
            <a:r>
              <a:rPr lang="en-US" dirty="0"/>
              <a:t>About Me – Xiaoqi Zhao (and </a:t>
            </a:r>
            <a:r>
              <a:rPr lang="en-US" dirty="0" err="1"/>
              <a:t>archi</a:t>
            </a:r>
            <a:r>
              <a:rPr lang="en-US" dirty="0"/>
              <a:t>. Related)</a:t>
            </a:r>
          </a:p>
        </p:txBody>
      </p:sp>
      <p:sp>
        <p:nvSpPr>
          <p:cNvPr id="3" name="Table Placeholder 2">
            <a:extLst>
              <a:ext uri="{FF2B5EF4-FFF2-40B4-BE49-F238E27FC236}">
                <a16:creationId xmlns:a16="http://schemas.microsoft.com/office/drawing/2014/main" id="{14F077E1-276B-A343-D21C-1308EB5C7D1C}"/>
              </a:ext>
            </a:extLst>
          </p:cNvPr>
          <p:cNvSpPr>
            <a:spLocks noGrp="1"/>
          </p:cNvSpPr>
          <p:nvPr>
            <p:ph type="tbl" sz="quarter" idx="13"/>
          </p:nvPr>
        </p:nvSpPr>
        <p:spPr>
          <a:xfrm>
            <a:off x="4023361" y="2204720"/>
            <a:ext cx="7590864" cy="4009438"/>
          </a:xfrm>
        </p:spPr>
        <p:txBody>
          <a:bodyPr/>
          <a:lstStyle/>
          <a:p>
            <a:pPr marL="342900" indent="-342900">
              <a:buFont typeface="Arial" panose="020B0604020202020204" pitchFamily="34" charset="0"/>
              <a:buChar char="•"/>
            </a:pPr>
            <a:r>
              <a:rPr lang="en-US" dirty="0"/>
              <a:t>25+ years in IT field, 10+ years as Enterprise Architect</a:t>
            </a:r>
          </a:p>
          <a:p>
            <a:pPr marL="342900" indent="-342900">
              <a:buFont typeface="Arial" panose="020B0604020202020204" pitchFamily="34" charset="0"/>
              <a:buChar char="•"/>
            </a:pPr>
            <a:r>
              <a:rPr lang="en-US" dirty="0"/>
              <a:t>ITIL Manager in 2002, PMP in 2003</a:t>
            </a:r>
          </a:p>
          <a:p>
            <a:pPr marL="342900" indent="-342900">
              <a:buFont typeface="Arial" panose="020B0604020202020204" pitchFamily="34" charset="0"/>
              <a:buChar char="•"/>
            </a:pPr>
            <a:r>
              <a:rPr lang="en-US" dirty="0"/>
              <a:t>OpenGroup TOGAF 9 Certified in 2013</a:t>
            </a:r>
          </a:p>
          <a:p>
            <a:pPr marL="342900" indent="-342900">
              <a:buFont typeface="Arial" panose="020B0604020202020204" pitchFamily="34" charset="0"/>
              <a:buChar char="•"/>
            </a:pPr>
            <a:r>
              <a:rPr lang="en-US" altLang="zh-CN" dirty="0"/>
              <a:t>ArchiMate 3 Certified in 2021</a:t>
            </a:r>
          </a:p>
          <a:p>
            <a:pPr marL="342900" indent="-342900">
              <a:buFont typeface="Arial" panose="020B0604020202020204" pitchFamily="34" charset="0"/>
              <a:buChar char="•"/>
            </a:pPr>
            <a:r>
              <a:rPr lang="en-US" dirty="0"/>
              <a:t>Gain OpenGroup Level 2 Architect in 2021 as well</a:t>
            </a:r>
          </a:p>
          <a:p>
            <a:pPr marL="342900" indent="-342900">
              <a:buFont typeface="Arial" panose="020B0604020202020204" pitchFamily="34" charset="0"/>
              <a:buChar char="•"/>
            </a:pPr>
            <a:r>
              <a:rPr lang="en-US" dirty="0"/>
              <a:t>Skillful on Architecture Abstracting and Modeling</a:t>
            </a:r>
          </a:p>
          <a:p>
            <a:pPr marL="342900" indent="-342900">
              <a:buFont typeface="Arial" panose="020B0604020202020204" pitchFamily="34" charset="0"/>
              <a:buChar char="•"/>
            </a:pPr>
            <a:r>
              <a:rPr lang="en-US" dirty="0"/>
              <a:t>Actively using EA tools, diagramming tools</a:t>
            </a:r>
          </a:p>
          <a:p>
            <a:pPr marL="342900" indent="-342900">
              <a:buFont typeface="Arial" panose="020B0604020202020204" pitchFamily="34" charset="0"/>
              <a:buChar char="•"/>
            </a:pPr>
            <a:r>
              <a:rPr lang="en-US" dirty="0"/>
              <a:t>Learn by doing, share by practicing… also for FUN!</a:t>
            </a:r>
          </a:p>
        </p:txBody>
      </p:sp>
      <p:sp>
        <p:nvSpPr>
          <p:cNvPr id="4" name="Slide Number Placeholder 3">
            <a:extLst>
              <a:ext uri="{FF2B5EF4-FFF2-40B4-BE49-F238E27FC236}">
                <a16:creationId xmlns:a16="http://schemas.microsoft.com/office/drawing/2014/main" id="{0BEC26C3-4BBC-7C07-12B9-5AC7DCE06470}"/>
              </a:ext>
            </a:extLst>
          </p:cNvPr>
          <p:cNvSpPr>
            <a:spLocks noGrp="1"/>
          </p:cNvSpPr>
          <p:nvPr>
            <p:ph type="sldNum" sz="quarter" idx="12"/>
          </p:nvPr>
        </p:nvSpPr>
        <p:spPr/>
        <p:txBody>
          <a:bodyPr/>
          <a:lstStyle/>
          <a:p>
            <a:fld id="{FE024F78-56A6-7740-B68D-8D4D026EDF3F}" type="slidenum">
              <a:rPr lang="en-US" smtClean="0"/>
              <a:pPr/>
              <a:t>3</a:t>
            </a:fld>
            <a:endParaRPr lang="en-US" dirty="0"/>
          </a:p>
        </p:txBody>
      </p:sp>
      <p:pic>
        <p:nvPicPr>
          <p:cNvPr id="7" name="Picture 6">
            <a:extLst>
              <a:ext uri="{FF2B5EF4-FFF2-40B4-BE49-F238E27FC236}">
                <a16:creationId xmlns:a16="http://schemas.microsoft.com/office/drawing/2014/main" id="{11ECCAC7-5599-2549-75CB-EB09159E4E41}"/>
              </a:ext>
            </a:extLst>
          </p:cNvPr>
          <p:cNvPicPr>
            <a:picLocks noChangeAspect="1"/>
          </p:cNvPicPr>
          <p:nvPr/>
        </p:nvPicPr>
        <p:blipFill>
          <a:blip r:embed="rId2"/>
          <a:stretch>
            <a:fillRect/>
          </a:stretch>
        </p:blipFill>
        <p:spPr>
          <a:xfrm>
            <a:off x="577775" y="2560638"/>
            <a:ext cx="3237389" cy="3478212"/>
          </a:xfrm>
          <a:prstGeom prst="rect">
            <a:avLst/>
          </a:prstGeom>
          <a:ln>
            <a:noFill/>
          </a:ln>
          <a:effectLst>
            <a:softEdge rad="112500"/>
          </a:effectLst>
        </p:spPr>
      </p:pic>
    </p:spTree>
    <p:extLst>
      <p:ext uri="{BB962C8B-B14F-4D97-AF65-F5344CB8AC3E}">
        <p14:creationId xmlns:p14="http://schemas.microsoft.com/office/powerpoint/2010/main" val="1973315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7409-8B3D-2411-401E-DF4B4C05B4D3}"/>
              </a:ext>
            </a:extLst>
          </p:cNvPr>
          <p:cNvSpPr>
            <a:spLocks noGrp="1"/>
          </p:cNvSpPr>
          <p:nvPr>
            <p:ph type="title"/>
          </p:nvPr>
        </p:nvSpPr>
        <p:spPr/>
        <p:txBody>
          <a:bodyPr/>
          <a:lstStyle/>
          <a:p>
            <a:r>
              <a:rPr lang="en-US" dirty="0"/>
              <a:t>Why This Course – ArchiSurance 2025</a:t>
            </a:r>
          </a:p>
        </p:txBody>
      </p:sp>
      <p:sp>
        <p:nvSpPr>
          <p:cNvPr id="3" name="Table Placeholder 2">
            <a:extLst>
              <a:ext uri="{FF2B5EF4-FFF2-40B4-BE49-F238E27FC236}">
                <a16:creationId xmlns:a16="http://schemas.microsoft.com/office/drawing/2014/main" id="{315F8ECC-78BF-CF69-2CDD-45112661DF3D}"/>
              </a:ext>
            </a:extLst>
          </p:cNvPr>
          <p:cNvSpPr>
            <a:spLocks noGrp="1"/>
          </p:cNvSpPr>
          <p:nvPr>
            <p:ph type="tbl" sz="quarter" idx="13"/>
          </p:nvPr>
        </p:nvSpPr>
        <p:spPr>
          <a:xfrm>
            <a:off x="835025" y="2275840"/>
            <a:ext cx="10515600" cy="3763010"/>
          </a:xfrm>
        </p:spPr>
        <p:txBody>
          <a:bodyPr/>
          <a:lstStyle/>
          <a:p>
            <a:pPr marL="342900" indent="-342900">
              <a:buFont typeface="Arial" panose="020B0604020202020204" pitchFamily="34" charset="0"/>
              <a:buChar char="•"/>
            </a:pPr>
            <a:r>
              <a:rPr lang="en-US" dirty="0"/>
              <a:t>I had packaged and shared ArchiSurance Practice in 2023, gained interests by variable architect roles</a:t>
            </a:r>
          </a:p>
          <a:p>
            <a:pPr marL="1143000" lvl="1"/>
            <a:r>
              <a:rPr lang="en-US" sz="2000" dirty="0"/>
              <a:t>46 Videos, Viewed 20K+ times, 730 hours</a:t>
            </a:r>
          </a:p>
          <a:p>
            <a:pPr marL="342900" indent="-342900">
              <a:buFont typeface="Arial" panose="020B0604020202020204" pitchFamily="34" charset="0"/>
              <a:buChar char="•"/>
            </a:pPr>
            <a:r>
              <a:rPr lang="en-US" dirty="0"/>
              <a:t>The course was selected into Udemy Business in Q4 2024, and as the only one relating to “ArchiSurance” topic there, ~ 400 students</a:t>
            </a:r>
          </a:p>
          <a:p>
            <a:pPr marL="342900" indent="-342900">
              <a:buFont typeface="Arial" panose="020B0604020202020204" pitchFamily="34" charset="0"/>
              <a:buChar char="•"/>
            </a:pPr>
            <a:r>
              <a:rPr lang="en-US" dirty="0"/>
              <a:t>Since that series of demo were based on mixed version 3.1 and 3.2, and have collected numerous feedbacks from students, I’d like to develop one new version of this course fully basing on version 3.2, also, take chance to improve the course recording technic</a:t>
            </a:r>
          </a:p>
          <a:p>
            <a:pPr marL="342900" indent="-342900">
              <a:buFont typeface="Arial" panose="020B0604020202020204" pitchFamily="34" charset="0"/>
              <a:buChar char="•"/>
            </a:pPr>
            <a:r>
              <a:rPr lang="en-US" dirty="0"/>
              <a:t>Archi tool has been upgraded to v5.5.0 with fully complying with ArchiMate 3.2, which will be used in the new course</a:t>
            </a:r>
          </a:p>
        </p:txBody>
      </p:sp>
      <p:sp>
        <p:nvSpPr>
          <p:cNvPr id="4" name="Slide Number Placeholder 3">
            <a:extLst>
              <a:ext uri="{FF2B5EF4-FFF2-40B4-BE49-F238E27FC236}">
                <a16:creationId xmlns:a16="http://schemas.microsoft.com/office/drawing/2014/main" id="{C84594F7-F645-AEB9-A594-9F25DA169A14}"/>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4076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7EB7C-1312-08ED-20A0-E7323B8F231B}"/>
              </a:ext>
            </a:extLst>
          </p:cNvPr>
          <p:cNvSpPr>
            <a:spLocks noGrp="1"/>
          </p:cNvSpPr>
          <p:nvPr>
            <p:ph type="title"/>
          </p:nvPr>
        </p:nvSpPr>
        <p:spPr/>
        <p:txBody>
          <a:bodyPr/>
          <a:lstStyle/>
          <a:p>
            <a:r>
              <a:rPr lang="en-US" dirty="0"/>
              <a:t>Key Learning Information for your Aware</a:t>
            </a:r>
          </a:p>
        </p:txBody>
      </p:sp>
      <p:sp>
        <p:nvSpPr>
          <p:cNvPr id="3" name="Table Placeholder 2">
            <a:extLst>
              <a:ext uri="{FF2B5EF4-FFF2-40B4-BE49-F238E27FC236}">
                <a16:creationId xmlns:a16="http://schemas.microsoft.com/office/drawing/2014/main" id="{7B327FCC-5F73-5A59-1258-4FDAE5B2A2DB}"/>
              </a:ext>
            </a:extLst>
          </p:cNvPr>
          <p:cNvSpPr>
            <a:spLocks noGrp="1"/>
          </p:cNvSpPr>
          <p:nvPr>
            <p:ph type="tbl" sz="quarter" idx="13"/>
          </p:nvPr>
        </p:nvSpPr>
        <p:spPr>
          <a:xfrm>
            <a:off x="835025" y="2346960"/>
            <a:ext cx="10515600" cy="3691890"/>
          </a:xfrm>
        </p:spPr>
        <p:txBody>
          <a:bodyPr/>
          <a:lstStyle/>
          <a:p>
            <a:pPr marL="342900" indent="-342900">
              <a:buFont typeface="Arial" panose="020B0604020202020204" pitchFamily="34" charset="0"/>
              <a:buChar char="•"/>
            </a:pPr>
            <a:r>
              <a:rPr lang="en-US" dirty="0"/>
              <a:t>Course structure will be managed in Mindmap via </a:t>
            </a:r>
            <a:r>
              <a:rPr lang="en-US" dirty="0" err="1"/>
              <a:t>FreePlane</a:t>
            </a:r>
            <a:r>
              <a:rPr lang="en-US" dirty="0"/>
              <a:t> tool</a:t>
            </a:r>
          </a:p>
          <a:p>
            <a:pPr marL="342900" indent="-342900">
              <a:buFont typeface="Arial" panose="020B0604020202020204" pitchFamily="34" charset="0"/>
              <a:buChar char="•"/>
            </a:pPr>
            <a:r>
              <a:rPr lang="en-US" dirty="0"/>
              <a:t>Every lecture aims to finish one view</a:t>
            </a:r>
          </a:p>
          <a:p>
            <a:pPr marL="342900" indent="-342900">
              <a:buFont typeface="Arial" panose="020B0604020202020204" pitchFamily="34" charset="0"/>
              <a:buChar char="•"/>
            </a:pPr>
            <a:r>
              <a:rPr lang="en-US" dirty="0"/>
              <a:t>Gradually build up Enterprise Architecture </a:t>
            </a:r>
            <a:r>
              <a:rPr lang="en-US" b="1" u="sng" dirty="0"/>
              <a:t>Repository</a:t>
            </a:r>
            <a:r>
              <a:rPr lang="en-US" dirty="0"/>
              <a:t> for ArchiSurance</a:t>
            </a:r>
          </a:p>
          <a:p>
            <a:pPr marL="342900" indent="-342900">
              <a:buFont typeface="Arial" panose="020B0604020202020204" pitchFamily="34" charset="0"/>
              <a:buChar char="•"/>
            </a:pPr>
            <a:r>
              <a:rPr lang="en-US" dirty="0"/>
              <a:t>Generate and archive one snapshot model right after every view modeling</a:t>
            </a:r>
          </a:p>
          <a:p>
            <a:pPr marL="342900" indent="-342900">
              <a:buFont typeface="Arial" panose="020B0604020202020204" pitchFamily="34" charset="0"/>
              <a:buChar char="•"/>
            </a:pPr>
            <a:r>
              <a:rPr lang="en-US" dirty="0"/>
              <a:t>Models and information is tracked in new GitHub repository: </a:t>
            </a:r>
            <a:r>
              <a:rPr lang="en-US" dirty="0">
                <a:hlinkClick r:id="rId2"/>
              </a:rPr>
              <a:t>https://github.com/yasenstar/ArchiMate_ArchiSurance</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Do not watch only! Open Archi and do modeling yourself!</a:t>
            </a:r>
          </a:p>
        </p:txBody>
      </p:sp>
      <p:sp>
        <p:nvSpPr>
          <p:cNvPr id="4" name="Slide Number Placeholder 3">
            <a:extLst>
              <a:ext uri="{FF2B5EF4-FFF2-40B4-BE49-F238E27FC236}">
                <a16:creationId xmlns:a16="http://schemas.microsoft.com/office/drawing/2014/main" id="{CF6AEEC5-D75B-3AB7-26F1-A2078F0C9D46}"/>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430200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18EAA-C209-F74C-B88A-72617BF18A2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DC178B9-82B4-AD7F-5BF5-46AE147875F0}"/>
              </a:ext>
            </a:extLst>
          </p:cNvPr>
          <p:cNvSpPr>
            <a:spLocks noGrp="1"/>
          </p:cNvSpPr>
          <p:nvPr>
            <p:ph type="title"/>
          </p:nvPr>
        </p:nvSpPr>
        <p:spPr>
          <a:xfrm>
            <a:off x="2005523" y="643842"/>
            <a:ext cx="9345448" cy="1140849"/>
          </a:xfrm>
        </p:spPr>
        <p:txBody>
          <a:bodyPr anchor="t"/>
          <a:lstStyle/>
          <a:p>
            <a:r>
              <a:rPr lang="en-US" altLang="zh-CN" cap="none" dirty="0"/>
              <a:t>ArchiSurance Case Study Overview &amp; Intro</a:t>
            </a:r>
            <a:endParaRPr lang="en-US" cap="none" dirty="0"/>
          </a:p>
        </p:txBody>
      </p:sp>
      <p:sp>
        <p:nvSpPr>
          <p:cNvPr id="9" name="TextBox 8">
            <a:extLst>
              <a:ext uri="{FF2B5EF4-FFF2-40B4-BE49-F238E27FC236}">
                <a16:creationId xmlns:a16="http://schemas.microsoft.com/office/drawing/2014/main" id="{B3218410-285D-4880-CE04-FCD264BB8817}"/>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002</a:t>
            </a:r>
          </a:p>
        </p:txBody>
      </p:sp>
      <p:pic>
        <p:nvPicPr>
          <p:cNvPr id="12" name="Picture 11">
            <a:extLst>
              <a:ext uri="{FF2B5EF4-FFF2-40B4-BE49-F238E27FC236}">
                <a16:creationId xmlns:a16="http://schemas.microsoft.com/office/drawing/2014/main" id="{DA920D84-D1B1-2D93-8176-500DD6D8A990}"/>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188C1335-E1BE-FC00-54AE-30FD42A2D3D0}"/>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02972793-C934-637F-B10A-42A52F38D285}"/>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3">
            <a:extLst>
              <a:ext uri="{FF2B5EF4-FFF2-40B4-BE49-F238E27FC236}">
                <a16:creationId xmlns:a16="http://schemas.microsoft.com/office/drawing/2014/main" id="{C4B6A79F-09F8-54DA-7E81-48796CFEF41C}"/>
              </a:ext>
            </a:extLst>
          </p:cNvPr>
          <p:cNvPicPr>
            <a:picLocks noChangeAspect="1"/>
          </p:cNvPicPr>
          <p:nvPr/>
        </p:nvPicPr>
        <p:blipFill>
          <a:blip r:embed="rId5"/>
          <a:stretch>
            <a:fillRect/>
          </a:stretch>
        </p:blipFill>
        <p:spPr>
          <a:xfrm>
            <a:off x="2180320" y="2072450"/>
            <a:ext cx="6954896" cy="4392146"/>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E6C3631-24BD-C88A-E578-7E9A38B65A76}"/>
              </a:ext>
            </a:extLst>
          </p:cNvPr>
          <p:cNvPicPr>
            <a:picLocks noChangeAspect="1"/>
          </p:cNvPicPr>
          <p:nvPr/>
        </p:nvPicPr>
        <p:blipFill>
          <a:blip r:embed="rId6"/>
          <a:stretch>
            <a:fillRect/>
          </a:stretch>
        </p:blipFill>
        <p:spPr>
          <a:xfrm>
            <a:off x="8084308" y="2476449"/>
            <a:ext cx="3447292" cy="2441832"/>
          </a:xfrm>
          <a:prstGeom prst="rect">
            <a:avLst/>
          </a:prstGeom>
          <a:ln>
            <a:noFill/>
          </a:ln>
          <a:effectLst>
            <a:softEdge rad="112500"/>
          </a:effectLst>
        </p:spPr>
      </p:pic>
      <p:sp>
        <p:nvSpPr>
          <p:cNvPr id="7" name="TextBox 6">
            <a:extLst>
              <a:ext uri="{FF2B5EF4-FFF2-40B4-BE49-F238E27FC236}">
                <a16:creationId xmlns:a16="http://schemas.microsoft.com/office/drawing/2014/main" id="{2794F9FE-781F-62AE-A3AE-CC1B00599303}"/>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spTree>
    <p:extLst>
      <p:ext uri="{BB962C8B-B14F-4D97-AF65-F5344CB8AC3E}">
        <p14:creationId xmlns:p14="http://schemas.microsoft.com/office/powerpoint/2010/main" val="624523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A93D4-A217-3717-F4E8-DB8FEC0FE8CD}"/>
              </a:ext>
            </a:extLst>
          </p:cNvPr>
          <p:cNvSpPr>
            <a:spLocks noGrp="1"/>
          </p:cNvSpPr>
          <p:nvPr>
            <p:ph type="title"/>
          </p:nvPr>
        </p:nvSpPr>
        <p:spPr>
          <a:xfrm>
            <a:off x="835370" y="643843"/>
            <a:ext cx="10515601" cy="575358"/>
          </a:xfrm>
        </p:spPr>
        <p:txBody>
          <a:bodyPr/>
          <a:lstStyle/>
          <a:p>
            <a:r>
              <a:rPr lang="en-US" dirty="0"/>
              <a:t>Check Other Related Course</a:t>
            </a:r>
          </a:p>
        </p:txBody>
      </p:sp>
      <p:sp>
        <p:nvSpPr>
          <p:cNvPr id="4" name="Slide Number Placeholder 3">
            <a:extLst>
              <a:ext uri="{FF2B5EF4-FFF2-40B4-BE49-F238E27FC236}">
                <a16:creationId xmlns:a16="http://schemas.microsoft.com/office/drawing/2014/main" id="{94C3583E-5A8D-B030-3E3A-CA6830B227C4}"/>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8" name="Picture 7">
            <a:extLst>
              <a:ext uri="{FF2B5EF4-FFF2-40B4-BE49-F238E27FC236}">
                <a16:creationId xmlns:a16="http://schemas.microsoft.com/office/drawing/2014/main" id="{6BC06B27-EDAA-BAB0-CB56-279893383F39}"/>
              </a:ext>
            </a:extLst>
          </p:cNvPr>
          <p:cNvPicPr>
            <a:picLocks noChangeAspect="1"/>
          </p:cNvPicPr>
          <p:nvPr/>
        </p:nvPicPr>
        <p:blipFill>
          <a:blip r:embed="rId2"/>
          <a:stretch>
            <a:fillRect/>
          </a:stretch>
        </p:blipFill>
        <p:spPr>
          <a:xfrm>
            <a:off x="423024" y="3540822"/>
            <a:ext cx="6826669" cy="1327524"/>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52E0CDF1-34D4-A564-2BEE-B4A410FC25D8}"/>
              </a:ext>
            </a:extLst>
          </p:cNvPr>
          <p:cNvPicPr>
            <a:picLocks noChangeAspect="1"/>
          </p:cNvPicPr>
          <p:nvPr/>
        </p:nvPicPr>
        <p:blipFill>
          <a:blip r:embed="rId3"/>
          <a:stretch>
            <a:fillRect/>
          </a:stretch>
        </p:blipFill>
        <p:spPr>
          <a:xfrm>
            <a:off x="375920" y="1416614"/>
            <a:ext cx="6826664" cy="1236803"/>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22E57585-BC92-1871-D886-4050B1404E9B}"/>
              </a:ext>
            </a:extLst>
          </p:cNvPr>
          <p:cNvPicPr>
            <a:picLocks noChangeAspect="1"/>
          </p:cNvPicPr>
          <p:nvPr/>
        </p:nvPicPr>
        <p:blipFill>
          <a:blip r:embed="rId4"/>
          <a:stretch>
            <a:fillRect/>
          </a:stretch>
        </p:blipFill>
        <p:spPr>
          <a:xfrm>
            <a:off x="4524304" y="5008206"/>
            <a:ext cx="6826667" cy="135720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8A82CE37-C7C3-32CA-9FDA-6B5616959A50}"/>
              </a:ext>
            </a:extLst>
          </p:cNvPr>
          <p:cNvPicPr>
            <a:picLocks noChangeAspect="1"/>
          </p:cNvPicPr>
          <p:nvPr/>
        </p:nvPicPr>
        <p:blipFill>
          <a:blip r:embed="rId5"/>
          <a:stretch>
            <a:fillRect/>
          </a:stretch>
        </p:blipFill>
        <p:spPr>
          <a:xfrm>
            <a:off x="4524302" y="2095343"/>
            <a:ext cx="6826669" cy="1284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50834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8276B-B9B3-C74B-1893-CEF658FB84C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CA4677C-8D7B-2AC1-26FF-602EE1490E37}"/>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Stakeholder View</a:t>
            </a:r>
            <a:endParaRPr lang="en-US" cap="none" dirty="0"/>
          </a:p>
        </p:txBody>
      </p:sp>
      <p:sp>
        <p:nvSpPr>
          <p:cNvPr id="9" name="TextBox 8">
            <a:extLst>
              <a:ext uri="{FF2B5EF4-FFF2-40B4-BE49-F238E27FC236}">
                <a16:creationId xmlns:a16="http://schemas.microsoft.com/office/drawing/2014/main" id="{0A41BBF7-088E-2811-BC3B-B99F9924FA43}"/>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003</a:t>
            </a:r>
          </a:p>
        </p:txBody>
      </p:sp>
      <p:pic>
        <p:nvPicPr>
          <p:cNvPr id="12" name="Picture 11">
            <a:extLst>
              <a:ext uri="{FF2B5EF4-FFF2-40B4-BE49-F238E27FC236}">
                <a16:creationId xmlns:a16="http://schemas.microsoft.com/office/drawing/2014/main" id="{E296B97B-CEBF-320B-8A04-D6D3286E8331}"/>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405B94C4-9EED-481B-827A-A58ABC6C05D0}"/>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7B22893D-74F9-AD9C-EBDA-9BB668C88850}"/>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2A299DE9-C76F-A4A8-AC8D-D46B32D41D5C}"/>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7" name="Picture 6">
            <a:extLst>
              <a:ext uri="{FF2B5EF4-FFF2-40B4-BE49-F238E27FC236}">
                <a16:creationId xmlns:a16="http://schemas.microsoft.com/office/drawing/2014/main" id="{25919372-4690-71AC-A079-AA76ACE45DB6}"/>
              </a:ext>
            </a:extLst>
          </p:cNvPr>
          <p:cNvPicPr>
            <a:picLocks noChangeAspect="1"/>
          </p:cNvPicPr>
          <p:nvPr/>
        </p:nvPicPr>
        <p:blipFill>
          <a:blip r:embed="rId5"/>
          <a:stretch>
            <a:fillRect/>
          </a:stretch>
        </p:blipFill>
        <p:spPr>
          <a:xfrm>
            <a:off x="1776230" y="2047058"/>
            <a:ext cx="7659508" cy="4457898"/>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26BE30AA-2A45-EE27-1D3B-92D1FE26BBDC}"/>
              </a:ext>
            </a:extLst>
          </p:cNvPr>
          <p:cNvPicPr>
            <a:picLocks noChangeAspect="1"/>
          </p:cNvPicPr>
          <p:nvPr/>
        </p:nvPicPr>
        <p:blipFill>
          <a:blip r:embed="rId6"/>
          <a:stretch>
            <a:fillRect/>
          </a:stretch>
        </p:blipFill>
        <p:spPr>
          <a:xfrm>
            <a:off x="4080977" y="3805324"/>
            <a:ext cx="6139983" cy="20941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198731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D33FA-6C0B-1722-D9B4-B129653ADF7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FD40F2B-194F-0249-1FF3-62D15AE9114A}"/>
              </a:ext>
            </a:extLst>
          </p:cNvPr>
          <p:cNvSpPr>
            <a:spLocks noGrp="1"/>
          </p:cNvSpPr>
          <p:nvPr>
            <p:ph type="title"/>
          </p:nvPr>
        </p:nvSpPr>
        <p:spPr>
          <a:xfrm>
            <a:off x="2005523" y="584362"/>
            <a:ext cx="9345448" cy="1200329"/>
          </a:xfrm>
        </p:spPr>
        <p:txBody>
          <a:bodyPr anchor="t"/>
          <a:lstStyle/>
          <a:p>
            <a:r>
              <a:rPr lang="en-US" altLang="zh-CN" cap="none" dirty="0"/>
              <a:t>Phase A: Architecture Vision</a:t>
            </a:r>
            <a:br>
              <a:rPr lang="en-US" altLang="zh-CN" cap="none" dirty="0"/>
            </a:br>
            <a:r>
              <a:rPr lang="en-US" altLang="zh-CN" cap="none" dirty="0"/>
              <a:t>- Business Goals, Assessments, Outcomes</a:t>
            </a:r>
            <a:endParaRPr lang="en-US" cap="none" dirty="0"/>
          </a:p>
        </p:txBody>
      </p:sp>
      <p:sp>
        <p:nvSpPr>
          <p:cNvPr id="9" name="TextBox 8">
            <a:extLst>
              <a:ext uri="{FF2B5EF4-FFF2-40B4-BE49-F238E27FC236}">
                <a16:creationId xmlns:a16="http://schemas.microsoft.com/office/drawing/2014/main" id="{EBDCD184-9795-ECF4-44E1-D017D460E84B}"/>
              </a:ext>
            </a:extLst>
          </p:cNvPr>
          <p:cNvSpPr txBox="1"/>
          <p:nvPr/>
        </p:nvSpPr>
        <p:spPr>
          <a:xfrm>
            <a:off x="248311" y="211299"/>
            <a:ext cx="1757212" cy="1200329"/>
          </a:xfrm>
          <a:prstGeom prst="rect">
            <a:avLst/>
          </a:prstGeom>
          <a:noFill/>
        </p:spPr>
        <p:txBody>
          <a:bodyPr wrap="none" rtlCol="0" anchor="ctr">
            <a:spAutoFit/>
          </a:bodyPr>
          <a:lstStyle/>
          <a:p>
            <a:pPr algn="ctr"/>
            <a:r>
              <a:rPr lang="en-US" sz="7200" b="1" dirty="0">
                <a:solidFill>
                  <a:schemeClr val="bg1"/>
                </a:solidFill>
                <a:effectLst>
                  <a:outerShdw blurRad="38100" dist="38100" dir="2700000" algn="tl">
                    <a:srgbClr val="000000">
                      <a:alpha val="43137"/>
                    </a:srgbClr>
                  </a:outerShdw>
                </a:effectLst>
              </a:rPr>
              <a:t>004</a:t>
            </a:r>
          </a:p>
        </p:txBody>
      </p:sp>
      <p:pic>
        <p:nvPicPr>
          <p:cNvPr id="12" name="Picture 11">
            <a:extLst>
              <a:ext uri="{FF2B5EF4-FFF2-40B4-BE49-F238E27FC236}">
                <a16:creationId xmlns:a16="http://schemas.microsoft.com/office/drawing/2014/main" id="{13691D59-25E1-CE1E-7E00-AB17CC7FFB8A}"/>
              </a:ext>
            </a:extLst>
          </p:cNvPr>
          <p:cNvPicPr>
            <a:picLocks noChangeAspect="1"/>
          </p:cNvPicPr>
          <p:nvPr/>
        </p:nvPicPr>
        <p:blipFill>
          <a:blip r:embed="rId2"/>
          <a:stretch>
            <a:fillRect/>
          </a:stretch>
        </p:blipFill>
        <p:spPr>
          <a:xfrm>
            <a:off x="-22978" y="2966153"/>
            <a:ext cx="1799208" cy="1200329"/>
          </a:xfrm>
          <a:prstGeom prst="rect">
            <a:avLst/>
          </a:prstGeom>
          <a:ln>
            <a:noFill/>
          </a:ln>
          <a:effectLst>
            <a:softEdge rad="112500"/>
          </a:effectLst>
        </p:spPr>
      </p:pic>
      <p:pic>
        <p:nvPicPr>
          <p:cNvPr id="13" name="Picture 12">
            <a:extLst>
              <a:ext uri="{FF2B5EF4-FFF2-40B4-BE49-F238E27FC236}">
                <a16:creationId xmlns:a16="http://schemas.microsoft.com/office/drawing/2014/main" id="{4318DB53-BB28-AA8D-1B91-80A558A02EFD}"/>
              </a:ext>
            </a:extLst>
          </p:cNvPr>
          <p:cNvPicPr>
            <a:picLocks noChangeAspect="1"/>
          </p:cNvPicPr>
          <p:nvPr/>
        </p:nvPicPr>
        <p:blipFill>
          <a:blip r:embed="rId3"/>
          <a:stretch>
            <a:fillRect/>
          </a:stretch>
        </p:blipFill>
        <p:spPr>
          <a:xfrm>
            <a:off x="514753" y="4276007"/>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5D7F508C-22E3-9C04-0EE5-4008A7628F5A}"/>
              </a:ext>
            </a:extLst>
          </p:cNvPr>
          <p:cNvPicPr>
            <a:picLocks noChangeAspect="1"/>
          </p:cNvPicPr>
          <p:nvPr/>
        </p:nvPicPr>
        <p:blipFill>
          <a:blip r:embed="rId4"/>
          <a:stretch>
            <a:fillRect/>
          </a:stretch>
        </p:blipFill>
        <p:spPr>
          <a:xfrm>
            <a:off x="514753" y="2132882"/>
            <a:ext cx="723746" cy="723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6A1E8710-6B97-FA12-F603-A963A9986339}"/>
              </a:ext>
            </a:extLst>
          </p:cNvPr>
          <p:cNvSpPr txBox="1"/>
          <p:nvPr/>
        </p:nvSpPr>
        <p:spPr>
          <a:xfrm>
            <a:off x="10160" y="2351"/>
            <a:ext cx="2027927" cy="338554"/>
          </a:xfrm>
          <a:prstGeom prst="rect">
            <a:avLst/>
          </a:prstGeom>
          <a:noFill/>
        </p:spPr>
        <p:txBody>
          <a:bodyPr wrap="none" rtlCol="0">
            <a:spAutoFit/>
          </a:bodyPr>
          <a:lstStyle/>
          <a:p>
            <a:r>
              <a:rPr lang="en-US" altLang="zh-CN" sz="1600" b="1" dirty="0">
                <a:solidFill>
                  <a:schemeClr val="accent1"/>
                </a:solidFill>
              </a:rPr>
              <a:t>ArchiSurance 2025</a:t>
            </a:r>
            <a:endParaRPr lang="en-US" sz="1600" b="1" dirty="0">
              <a:solidFill>
                <a:schemeClr val="accent1"/>
              </a:solidFill>
            </a:endParaRPr>
          </a:p>
        </p:txBody>
      </p:sp>
      <p:pic>
        <p:nvPicPr>
          <p:cNvPr id="5" name="Picture 4">
            <a:extLst>
              <a:ext uri="{FF2B5EF4-FFF2-40B4-BE49-F238E27FC236}">
                <a16:creationId xmlns:a16="http://schemas.microsoft.com/office/drawing/2014/main" id="{3292D4C3-DB34-898A-6DBE-E6A95C206C87}"/>
              </a:ext>
            </a:extLst>
          </p:cNvPr>
          <p:cNvPicPr>
            <a:picLocks noChangeAspect="1"/>
          </p:cNvPicPr>
          <p:nvPr/>
        </p:nvPicPr>
        <p:blipFill>
          <a:blip r:embed="rId5"/>
          <a:stretch>
            <a:fillRect/>
          </a:stretch>
        </p:blipFill>
        <p:spPr>
          <a:xfrm>
            <a:off x="1849119" y="2077828"/>
            <a:ext cx="7590933" cy="4416079"/>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874E9C92-A308-270E-CCDC-5F7344EF3AF5}"/>
              </a:ext>
            </a:extLst>
          </p:cNvPr>
          <p:cNvPicPr>
            <a:picLocks noChangeAspect="1"/>
          </p:cNvPicPr>
          <p:nvPr/>
        </p:nvPicPr>
        <p:blipFill>
          <a:blip r:embed="rId6"/>
          <a:stretch>
            <a:fillRect/>
          </a:stretch>
        </p:blipFill>
        <p:spPr>
          <a:xfrm>
            <a:off x="4368216" y="3246119"/>
            <a:ext cx="5682456" cy="334374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944442035"/>
      </p:ext>
    </p:extLst>
  </p:cSld>
  <p:clrMapOvr>
    <a:masterClrMapping/>
  </p:clrMapOvr>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77B561B-3A65-4A22-9691-EB838E7F9B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3.xml><?xml version="1.0" encoding="utf-8"?>
<ds:datastoreItem xmlns:ds="http://schemas.openxmlformats.org/officeDocument/2006/customXml" ds:itemID="{E305301E-11B3-4B9D-A588-21F3C980937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799</TotalTime>
  <Words>409</Words>
  <Application>Microsoft Office PowerPoint</Application>
  <PresentationFormat>Widescreen</PresentationFormat>
  <Paragraphs>58</Paragraphs>
  <Slides>15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Nova</vt:lpstr>
      <vt:lpstr>Biome</vt:lpstr>
      <vt:lpstr>Calibri</vt:lpstr>
      <vt:lpstr>Custom</vt:lpstr>
      <vt:lpstr>Archi Modeling in ArchiSurance</vt:lpstr>
      <vt:lpstr>Opening and Course Introduction</vt:lpstr>
      <vt:lpstr>About Me – Xiaoqi Zhao (and archi. Related)</vt:lpstr>
      <vt:lpstr>Why This Course – ArchiSurance 2025</vt:lpstr>
      <vt:lpstr>Key Learning Information for your Aware</vt:lpstr>
      <vt:lpstr>ArchiSurance Case Study Overview &amp; Intro</vt:lpstr>
      <vt:lpstr>Check Other Related Course</vt:lpstr>
      <vt:lpstr>Phase A: Architecture Vision - Stakeholder View</vt:lpstr>
      <vt:lpstr>Phase A: Architecture Vision - Business Goals, Assessments, Outcomes</vt:lpstr>
      <vt:lpstr>Phase A: Architecture Vision - Principles View</vt:lpstr>
      <vt:lpstr>Phase A: Architecture Vision - Goal Refinement View for Rationalization Strategy</vt:lpstr>
      <vt:lpstr>Phase A: Architecture Vision - Strategy View for Digital Customer Intimacy Strategy</vt:lpstr>
      <vt:lpstr>Phase A: Architecture Vision - Solution Concept View</vt:lpstr>
      <vt:lpstr>Phase B: Business Architecture - Organization View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Xiaoqi Zhao</dc:creator>
  <cp:lastModifiedBy>Xiaoqi Zhao</cp:lastModifiedBy>
  <cp:revision>23</cp:revision>
  <dcterms:created xsi:type="dcterms:W3CDTF">2024-12-16T12:48:57Z</dcterms:created>
  <dcterms:modified xsi:type="dcterms:W3CDTF">2025-02-16T01:55:17Z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19540963-e559-4020-8a90-fe8a502c2801_Enabled">
    <vt:lpwstr>true</vt:lpwstr>
  </property>
  <property fmtid="{D5CDD505-2E9C-101B-9397-08002B2CF9AE}" pid="4" name="MSIP_Label_19540963-e559-4020-8a90-fe8a502c2801_SetDate">
    <vt:lpwstr>2024-12-16T12:57:10Z</vt:lpwstr>
  </property>
  <property fmtid="{D5CDD505-2E9C-101B-9397-08002B2CF9AE}" pid="5" name="MSIP_Label_19540963-e559-4020-8a90-fe8a502c2801_Method">
    <vt:lpwstr>Standard</vt:lpwstr>
  </property>
  <property fmtid="{D5CDD505-2E9C-101B-9397-08002B2CF9AE}" pid="6" name="MSIP_Label_19540963-e559-4020-8a90-fe8a502c2801_Name">
    <vt:lpwstr>19540963-e559-4020-8a90-fe8a502c2801</vt:lpwstr>
  </property>
  <property fmtid="{D5CDD505-2E9C-101B-9397-08002B2CF9AE}" pid="7" name="MSIP_Label_19540963-e559-4020-8a90-fe8a502c2801_SiteId">
    <vt:lpwstr>f25493ae-1c98-41d7-8a33-0be75f5fe603</vt:lpwstr>
  </property>
  <property fmtid="{D5CDD505-2E9C-101B-9397-08002B2CF9AE}" pid="8" name="MSIP_Label_19540963-e559-4020-8a90-fe8a502c2801_ActionId">
    <vt:lpwstr>822c34dd-476e-42a7-8106-ee35877ac232</vt:lpwstr>
  </property>
  <property fmtid="{D5CDD505-2E9C-101B-9397-08002B2CF9AE}" pid="9" name="MSIP_Label_19540963-e559-4020-8a90-fe8a502c2801_ContentBits">
    <vt:lpwstr>0</vt:lpwstr>
  </property>
</Properties>
</file>

<file path=docProps/thumbnail.jpeg>
</file>